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5" r:id="rId9"/>
    <p:sldId id="263" r:id="rId10"/>
    <p:sldId id="264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F70AF-966F-4AF2-AFA8-1A3B0F73E3A2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DCF4CB1-B55A-4C55-BF5B-4B07B115C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234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F70AF-966F-4AF2-AFA8-1A3B0F73E3A2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DCF4CB1-B55A-4C55-BF5B-4B07B115C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103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F70AF-966F-4AF2-AFA8-1A3B0F73E3A2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DCF4CB1-B55A-4C55-BF5B-4B07B115CC3E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83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F70AF-966F-4AF2-AFA8-1A3B0F73E3A2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DCF4CB1-B55A-4C55-BF5B-4B07B115C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06925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F70AF-966F-4AF2-AFA8-1A3B0F73E3A2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DCF4CB1-B55A-4C55-BF5B-4B07B115CC3E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874777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F70AF-966F-4AF2-AFA8-1A3B0F73E3A2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DCF4CB1-B55A-4C55-BF5B-4B07B115C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7668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F70AF-966F-4AF2-AFA8-1A3B0F73E3A2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F4CB1-B55A-4C55-BF5B-4B07B115C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891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F70AF-966F-4AF2-AFA8-1A3B0F73E3A2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F4CB1-B55A-4C55-BF5B-4B07B115C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924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F70AF-966F-4AF2-AFA8-1A3B0F73E3A2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F4CB1-B55A-4C55-BF5B-4B07B115C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744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F70AF-966F-4AF2-AFA8-1A3B0F73E3A2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DCF4CB1-B55A-4C55-BF5B-4B07B115C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987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F70AF-966F-4AF2-AFA8-1A3B0F73E3A2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DCF4CB1-B55A-4C55-BF5B-4B07B115C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3912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F70AF-966F-4AF2-AFA8-1A3B0F73E3A2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DCF4CB1-B55A-4C55-BF5B-4B07B115C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11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F70AF-966F-4AF2-AFA8-1A3B0F73E3A2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F4CB1-B55A-4C55-BF5B-4B07B115C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084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F70AF-966F-4AF2-AFA8-1A3B0F73E3A2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F4CB1-B55A-4C55-BF5B-4B07B115C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734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F70AF-966F-4AF2-AFA8-1A3B0F73E3A2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F4CB1-B55A-4C55-BF5B-4B07B115C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536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F70AF-966F-4AF2-AFA8-1A3B0F73E3A2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DCF4CB1-B55A-4C55-BF5B-4B07B115C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763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F70AF-966F-4AF2-AFA8-1A3B0F73E3A2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DCF4CB1-B55A-4C55-BF5B-4B07B115C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947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95227" y="987973"/>
            <a:ext cx="8915399" cy="460921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«Верхне-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Нойберская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СШ №1» </a:t>
            </a: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 smtClean="0">
                <a:solidFill>
                  <a:srgbClr val="FF0000"/>
                </a:solidFill>
              </a:rPr>
              <a:t>«</a:t>
            </a:r>
            <a:r>
              <a:rPr lang="ru-RU" sz="4800" b="1" dirty="0">
                <a:solidFill>
                  <a:srgbClr val="FF0000"/>
                </a:solidFill>
              </a:rPr>
              <a:t>Инструментарий социально-педагогической диагностики».</a:t>
            </a:r>
            <a:r>
              <a:rPr lang="ru-RU" sz="6000" dirty="0"/>
              <a:t/>
            </a:r>
            <a:br>
              <a:rPr lang="ru-RU" sz="6000" dirty="0"/>
            </a:br>
            <a:endParaRPr lang="ru-RU" sz="60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431558" y="4956055"/>
            <a:ext cx="8915399" cy="1126283"/>
          </a:xfrm>
        </p:spPr>
        <p:txBody>
          <a:bodyPr/>
          <a:lstStyle/>
          <a:p>
            <a:pPr algn="ctr"/>
            <a:r>
              <a:rPr lang="ru-RU" sz="2800" dirty="0" smtClean="0"/>
              <a:t>Доклад </a:t>
            </a:r>
            <a:endParaRPr lang="ru-RU" sz="2800" dirty="0" smtClean="0"/>
          </a:p>
          <a:p>
            <a:pPr algn="ctr"/>
            <a:r>
              <a:rPr lang="ru-RU" dirty="0"/>
              <a:t>з</a:t>
            </a:r>
            <a:r>
              <a:rPr lang="ru-RU" dirty="0" smtClean="0"/>
              <a:t>аместителя директора по МР </a:t>
            </a:r>
            <a:r>
              <a:rPr lang="ru-RU" dirty="0" err="1" smtClean="0"/>
              <a:t>Зимцаевой</a:t>
            </a:r>
            <a:r>
              <a:rPr lang="ru-RU" dirty="0" smtClean="0"/>
              <a:t> М.Х.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594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FF0000"/>
                </a:solidFill>
              </a:rPr>
              <a:t>Тестирование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5627" y="1755228"/>
            <a:ext cx="5707117" cy="41559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И</a:t>
            </a:r>
            <a:r>
              <a:rPr lang="ru-RU" sz="2400" dirty="0" smtClean="0"/>
              <a:t>сследовательский </a:t>
            </a:r>
            <a:r>
              <a:rPr lang="ru-RU" sz="2400" dirty="0"/>
              <a:t>метод, в основе которого лежат  определенные стандартизированные задания. Могут использоваться разнообразные тесты: тесты развития, тесты общей результативности, психометрические, графические, ассоциативные тесты и др.</a:t>
            </a:r>
          </a:p>
        </p:txBody>
      </p:sp>
      <p:pic>
        <p:nvPicPr>
          <p:cNvPr id="4" name="Рисунок 3" descr="http://previews.123rf.com/images/lenm/lenm1108/lenm110800186/10322209-Illustration-of-a-Kid-Answering-Test-Questions-Stock-Illustration-cartoon-school-education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814" y="1905000"/>
            <a:ext cx="3634619" cy="39053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76415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FF0000"/>
                </a:solidFill>
              </a:rPr>
              <a:t>Биографический метод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82566" y="1618593"/>
            <a:ext cx="5990896" cy="429262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Один </a:t>
            </a:r>
            <a:r>
              <a:rPr lang="ru-RU" dirty="0"/>
              <a:t>из наиболее часто используемых методов в социальной педагогике. Предпочтение отдается «социальным биографиям», которые позволяют на основе анализа личных документов исследовать субъективные стороны общественной жизни. Фиксируются личные отношения человека к тем социальным процессам, социально-психологическим ситуациям, в которые он был включен опосредованно или непосредственно. Существуют различные источники биографических данных: интервью, свидетельства родственников, различного рода переписка, фотографии, автобиографические фрагменты, сообщения о своей жизни в целом, об отдельных этапах или жизни каких-либо родственников.</a:t>
            </a:r>
          </a:p>
        </p:txBody>
      </p:sp>
      <p:pic>
        <p:nvPicPr>
          <p:cNvPr id="4" name="Рисунок 3" descr="https://3.bp.blogspot.com/-i5tD7Z6taLI/V0NkwRfeGhI/AAAAAAAAAYw/YEWW43Tfq6IDh_14AZ6hzK-F7dbbguJbwCLcB/s1600/entrevista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9793" y="1618593"/>
            <a:ext cx="4487918" cy="45553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3344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039009" y="1643390"/>
            <a:ext cx="8282150" cy="4095257"/>
          </a:xfrm>
        </p:spPr>
        <p:txBody>
          <a:bodyPr>
            <a:normAutofit/>
          </a:bodyPr>
          <a:lstStyle/>
          <a:p>
            <a:pPr algn="ctr"/>
            <a:r>
              <a:rPr lang="ru-RU" sz="8000" b="1" dirty="0" smtClean="0">
                <a:solidFill>
                  <a:srgbClr val="FF0000"/>
                </a:solidFill>
              </a:rPr>
              <a:t>Спасибо          за внимание!</a:t>
            </a:r>
            <a:endParaRPr lang="ru-RU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717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04826" y="267412"/>
            <a:ext cx="7952664" cy="976312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>
                <a:solidFill>
                  <a:srgbClr val="FF0000"/>
                </a:solidFill>
              </a:rPr>
              <a:t>Диагностическая функция</a:t>
            </a:r>
            <a:r>
              <a:rPr lang="ru-RU" sz="44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323012" y="446088"/>
            <a:ext cx="5553678" cy="5414963"/>
          </a:xfrm>
        </p:spPr>
        <p:txBody>
          <a:bodyPr/>
          <a:lstStyle/>
          <a:p>
            <a:r>
              <a:rPr lang="ru-RU" dirty="0"/>
              <a:t>— одна из основных в деятельности  социального педагога. Она предполагает постановку «социального» диагноза, для чего проводится изучение личностных особенностей и социально-бытовых условий жизни детей, семьи, социального окружения, выявление позитивных и негативных влияний, проблем.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756746" y="1598613"/>
            <a:ext cx="5337666" cy="4262436"/>
          </a:xfrm>
        </p:spPr>
        <p:txBody>
          <a:bodyPr/>
          <a:lstStyle/>
          <a:p>
            <a:r>
              <a:rPr lang="ru-RU" sz="2400" b="1" i="1" dirty="0">
                <a:solidFill>
                  <a:srgbClr val="FF0000"/>
                </a:solidFill>
              </a:rPr>
              <a:t>Диагностика — общий способ получения исчерпывающей информации об изучаемом процессе или объекте.</a:t>
            </a:r>
            <a:endParaRPr lang="ru-RU" sz="2400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pic>
        <p:nvPicPr>
          <p:cNvPr id="6" name="Рисунок 5" descr="http://poipkro.pskovedu.ru/wp-content/uploads/2014/03/psi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3995" y="4483549"/>
            <a:ext cx="2346763" cy="20854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66039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Правила диагностической функции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87062" y="2133600"/>
            <a:ext cx="9917550" cy="3777622"/>
          </a:xfrm>
        </p:spPr>
        <p:txBody>
          <a:bodyPr>
            <a:normAutofit/>
          </a:bodyPr>
          <a:lstStyle/>
          <a:p>
            <a:r>
              <a:rPr lang="ru-RU" sz="2800" b="1" i="1" dirty="0"/>
              <a:t>соблюдать </a:t>
            </a:r>
            <a:r>
              <a:rPr lang="ru-RU" sz="2800" b="1" i="1" dirty="0" smtClean="0"/>
              <a:t>общие </a:t>
            </a:r>
            <a:r>
              <a:rPr lang="ru-RU" sz="2800" b="1" i="1" dirty="0"/>
              <a:t>технологические </a:t>
            </a:r>
            <a:r>
              <a:rPr lang="ru-RU" sz="2800" b="1" i="1" dirty="0" smtClean="0"/>
              <a:t>требования</a:t>
            </a:r>
            <a:r>
              <a:rPr lang="ru-RU" sz="2800" i="1" dirty="0"/>
              <a:t>;</a:t>
            </a:r>
            <a:endParaRPr lang="ru-RU" sz="2800" i="1" dirty="0" smtClean="0"/>
          </a:p>
          <a:p>
            <a:pPr lvl="0"/>
            <a:r>
              <a:rPr lang="ru-RU" sz="2800" b="1" i="1" dirty="0"/>
              <a:t>соблюдать этические нормы;</a:t>
            </a:r>
            <a:r>
              <a:rPr lang="ru-RU" sz="2800" b="1" dirty="0"/>
              <a:t> </a:t>
            </a:r>
            <a:endParaRPr lang="ru-RU" sz="2800" b="1" dirty="0" smtClean="0"/>
          </a:p>
          <a:p>
            <a:pPr lvl="0"/>
            <a:r>
              <a:rPr lang="ru-RU" sz="2800" b="1" i="1" dirty="0" smtClean="0"/>
              <a:t>защищать </a:t>
            </a:r>
            <a:r>
              <a:rPr lang="ru-RU" sz="2800" b="1" i="1" dirty="0"/>
              <a:t>интересы </a:t>
            </a:r>
            <a:r>
              <a:rPr lang="ru-RU" sz="2800" b="1" i="1" dirty="0" smtClean="0"/>
              <a:t>подопечного</a:t>
            </a:r>
            <a:r>
              <a:rPr lang="ru-RU" sz="2800" i="1" dirty="0" smtClean="0"/>
              <a:t>;</a:t>
            </a:r>
          </a:p>
          <a:p>
            <a:pPr lvl="0"/>
            <a:r>
              <a:rPr lang="ru-RU" sz="2800" b="1" i="1" dirty="0"/>
              <a:t>обладать профессиональной </a:t>
            </a:r>
            <a:r>
              <a:rPr lang="ru-RU" sz="2800" b="1" i="1" dirty="0" smtClean="0"/>
              <a:t>компетенцией</a:t>
            </a:r>
            <a:r>
              <a:rPr lang="ru-RU" sz="2800" i="1" dirty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29962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Диагностические методики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8993" y="1629103"/>
            <a:ext cx="10495619" cy="5002925"/>
          </a:xfrm>
        </p:spPr>
        <p:txBody>
          <a:bodyPr>
            <a:noAutofit/>
          </a:bodyPr>
          <a:lstStyle/>
          <a:p>
            <a:r>
              <a:rPr lang="ru-RU" sz="2800" b="1" i="1" dirty="0" smtClean="0"/>
              <a:t>Наблюдение</a:t>
            </a:r>
            <a:r>
              <a:rPr lang="ru-RU" sz="2800" i="1" dirty="0" smtClean="0"/>
              <a:t>;</a:t>
            </a:r>
          </a:p>
          <a:p>
            <a:r>
              <a:rPr lang="ru-RU" sz="2800" b="1" i="1" dirty="0" smtClean="0"/>
              <a:t>Беседа;</a:t>
            </a:r>
          </a:p>
          <a:p>
            <a:r>
              <a:rPr lang="ru-RU" sz="2800" b="1" i="1" dirty="0"/>
              <a:t>Анкетирование </a:t>
            </a:r>
            <a:r>
              <a:rPr lang="ru-RU" sz="2800" b="1" i="1" dirty="0" smtClean="0"/>
              <a:t>;</a:t>
            </a:r>
          </a:p>
          <a:p>
            <a:r>
              <a:rPr lang="ru-RU" sz="2800" b="1" i="1" dirty="0" smtClean="0"/>
              <a:t>Интервью</a:t>
            </a:r>
            <a:r>
              <a:rPr lang="ru-RU" sz="2800" i="1" dirty="0" smtClean="0"/>
              <a:t>;</a:t>
            </a:r>
          </a:p>
          <a:p>
            <a:r>
              <a:rPr lang="ru-RU" sz="2800" b="1" i="1" dirty="0"/>
              <a:t>Анализ </a:t>
            </a:r>
            <a:r>
              <a:rPr lang="ru-RU" sz="2800" b="1" i="1" dirty="0" smtClean="0"/>
              <a:t>документов;</a:t>
            </a:r>
          </a:p>
          <a:p>
            <a:r>
              <a:rPr lang="ru-RU" sz="2800" b="1" i="1" dirty="0"/>
              <a:t> </a:t>
            </a:r>
            <a:r>
              <a:rPr lang="ru-RU" sz="2800" b="1" i="1" dirty="0" smtClean="0"/>
              <a:t>Тестирование;</a:t>
            </a:r>
          </a:p>
          <a:p>
            <a:r>
              <a:rPr lang="ru-RU" sz="2800" b="1" i="1" dirty="0"/>
              <a:t>Биографический </a:t>
            </a:r>
            <a:r>
              <a:rPr lang="ru-RU" sz="2800" b="1" i="1" dirty="0" smtClean="0"/>
              <a:t>метод.</a:t>
            </a:r>
          </a:p>
          <a:p>
            <a:pPr marL="0" indent="0">
              <a:buNone/>
            </a:pPr>
            <a:r>
              <a:rPr lang="ru-RU" sz="2800" i="1" dirty="0" smtClean="0"/>
              <a:t>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67574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i="1" dirty="0">
                <a:solidFill>
                  <a:srgbClr val="FF000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Наблюдение</a:t>
            </a:r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21071" y="1404360"/>
            <a:ext cx="7697107" cy="403187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Метод познания и исследования, который используется при изучении внешних проявлений поведения человека и без  вмешательства в протекание его деятельности. Социально-педагогическое наблюдение требует определенной подготовки: чтобы успешно изучать поведение, нужно выработать умение точно наблюдать все внешние проявления (действия, движения, речь, мимика), а главное, научиться правильно, истолковывать их социальное значение. Изучение поведения ребенка в микросоциуме не сводится к случайным наблюдениям над отдельными действиями, высказываниями. Только систематическая, тщательно продуманная фиксация поступков и высказываний может вскрыть действительные особенности личности и закономерности ее становления.</a:t>
            </a:r>
            <a:endParaRPr kumimoji="0" lang="ru-RU" alt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Наблюдение обычно проводится в естественных условиях, без вмешательства в ход деятельности и общения. Когда нужно, поступки и слова наблюдаемого записываются, тщательно анализируются. Перед наблюдением необходимо составить план, предусматривающий то, на что надо обратить особое внимание.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Объект 6" descr="http://49b5af5c747982f45fd7-dec8f175b0901987f30693abc46dc353.r35.cf2.rackcdn.com/icon/15/08/22/f77b87fb1ac1a2824fa52b864dd6cd67.pn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283" y="2071910"/>
            <a:ext cx="2652157" cy="279493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78504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FF0000"/>
                </a:solidFill>
              </a:rPr>
              <a:t>Беседа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0108" y="1905000"/>
            <a:ext cx="7521740" cy="377762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 в социально-педагогической </a:t>
            </a:r>
            <a:r>
              <a:rPr lang="ru-RU" dirty="0"/>
              <a:t>работе метод получения и корректировки информации на основе вербальной (словесной) коммуникации, являющийся важным способом проникновения            во внутренний мир личности и понимания ее затруднений. Успех беседы зависит от предварительно установленного контакта; от степени ее подготовленности; от умения социального педагога выстраивать беседу. Началу беседы предшествует краткое вступление, где излагаются тема, цели и задачи опроса. Затем предлагаются вопросы наиболее простые, нейтральные по смыслу. Более сложные вопросы, требующие анализа, размышления, активизации памяти, размещаются в середине беседы. Вопросы объединяются по тематическому и проблемному принципам. При этом переход к новому направлению беседы должен сопровождаться пояснениями, переключениями внимания.</a:t>
            </a:r>
          </a:p>
          <a:p>
            <a:endParaRPr lang="ru-RU" dirty="0"/>
          </a:p>
        </p:txBody>
      </p:sp>
      <p:pic>
        <p:nvPicPr>
          <p:cNvPr id="4" name="Рисунок 3" descr="http://images.easyfreeclipart.com/216/friend-clip-art-169-alex-bannykh-21600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0525" y="2139884"/>
            <a:ext cx="3048000" cy="31888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89513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FF0000"/>
                </a:solidFill>
              </a:rPr>
              <a:t>Анкетирование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1848" y="2133600"/>
            <a:ext cx="6621518" cy="37776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Метод </a:t>
            </a:r>
            <a:r>
              <a:rPr lang="ru-RU" dirty="0"/>
              <a:t>множественного сбора статистического материала путем опроса испытуемых. Анкета может быть рассчитана на получение материала, касающегося или непосредственно испытуемого, или третьего лица. Анкетный материал вскрывает преимущественно конечный результат, а не динамику процесса. Применение анкетного метода ограничено в изучении эмоциональной и волевой сферы человека, так как словесные высказывания об эмоциях и желаниях не есть еще эмоциональные переживания и волевые действия. Для успешности анкетирования большое значение имеют нормальное самочувствие испытуемого, определенный интерес и отсутствие предвзятости к испытанию, доверие к исследователю.</a:t>
            </a:r>
          </a:p>
        </p:txBody>
      </p:sp>
      <p:pic>
        <p:nvPicPr>
          <p:cNvPr id="4" name="Рисунок 3" descr="http://tershkola.ucoz.ru/HOKO/1428061893-43355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0924" y="1905000"/>
            <a:ext cx="3705936" cy="39203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43727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FF0000"/>
                </a:solidFill>
              </a:rPr>
              <a:t>Интервью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4703" y="1786759"/>
            <a:ext cx="6537435" cy="47611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предусматривает заранее подготовленные вопросы, адресованные каждому конкретному испытуемому. Интервью организуется и направляется таким образом, чтобы максимально приспособить вопросы к возможностям отвечающего. Требования к организации интервью: проведение интервью в привычных для испытуемого условиях или в условиях, связанных с предметом опроса (домашняя или рабочая обстановка); определение достаточного количества времени; устранение или уменьшение влияния третьих лиц; формулировка вопросов, рассчитанная не на чтение, а на ситуацию беседы (разговорный стиль).</a:t>
            </a:r>
          </a:p>
          <a:p>
            <a:endParaRPr lang="ru-RU" dirty="0"/>
          </a:p>
        </p:txBody>
      </p:sp>
      <p:pic>
        <p:nvPicPr>
          <p:cNvPr id="4" name="Рисунок 3" descr="http://images.easyfreeclipart.com/1138/download-lady-reporter-holding-microphone-clipart-113847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936" y="1453055"/>
            <a:ext cx="3226676" cy="40018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165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FF0000"/>
                </a:solidFill>
              </a:rPr>
              <a:t>Анализ документов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4097" y="2133600"/>
            <a:ext cx="6800193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один из наиболее часто используемых методов в социально-педагогической работе. </a:t>
            </a:r>
          </a:p>
          <a:p>
            <a:pPr marL="0" indent="0">
              <a:buNone/>
            </a:pPr>
            <a:r>
              <a:rPr lang="ru-RU" dirty="0"/>
              <a:t>Документы подразделяются:</a:t>
            </a:r>
          </a:p>
          <a:p>
            <a:r>
              <a:rPr lang="ru-RU" dirty="0"/>
              <a:t>на личные и безличные -   по степени персонификации;</a:t>
            </a:r>
          </a:p>
          <a:p>
            <a:r>
              <a:rPr lang="ru-RU" dirty="0"/>
              <a:t>на официальные и неофициальные - в зависимости от статуса документального исследования</a:t>
            </a:r>
          </a:p>
          <a:p>
            <a:r>
              <a:rPr lang="ru-RU" dirty="0"/>
              <a:t> на первичные (включающие данные, полученные на основе прямого наблюдения или опроса) и вторичные (обобщающие или описывающие первичные документы) - по источнику информации </a:t>
            </a:r>
          </a:p>
          <a:p>
            <a:endParaRPr lang="ru-RU" dirty="0"/>
          </a:p>
        </p:txBody>
      </p:sp>
      <p:pic>
        <p:nvPicPr>
          <p:cNvPr id="4" name="Рисунок 3" descr="http://imageglobalsolutions.com/var/m_d/d9/d95/24818/239932-45963487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8883" y="1996966"/>
            <a:ext cx="3857296" cy="39142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2736863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</TotalTime>
  <Words>680</Words>
  <Application>Microsoft Office PowerPoint</Application>
  <PresentationFormat>Широкоэкранный</PresentationFormat>
  <Paragraphs>40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Century Gothic</vt:lpstr>
      <vt:lpstr>Tahoma</vt:lpstr>
      <vt:lpstr>Times New Roman</vt:lpstr>
      <vt:lpstr>Wingdings 3</vt:lpstr>
      <vt:lpstr>Легкий дым</vt:lpstr>
      <vt:lpstr>МБОУ «Верхне-Нойберская СШ №1»    «Инструментарий социально-педагогической диагностики». </vt:lpstr>
      <vt:lpstr>Диагностическая функция </vt:lpstr>
      <vt:lpstr>Правила диагностической функции </vt:lpstr>
      <vt:lpstr>Диагностические методики </vt:lpstr>
      <vt:lpstr>Наблюдение</vt:lpstr>
      <vt:lpstr>Беседа</vt:lpstr>
      <vt:lpstr>Анкетирование</vt:lpstr>
      <vt:lpstr>Интервью</vt:lpstr>
      <vt:lpstr>Анализ документов</vt:lpstr>
      <vt:lpstr>Тестирование</vt:lpstr>
      <vt:lpstr>Биографический метод</vt:lpstr>
      <vt:lpstr>Спасибо         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«Инструментарий социально-педагогической диагностики».</dc:title>
  <dc:creator>МИЛАНА-ПК</dc:creator>
  <cp:lastModifiedBy>МИЛАНА-ПК</cp:lastModifiedBy>
  <cp:revision>5</cp:revision>
  <dcterms:created xsi:type="dcterms:W3CDTF">2016-12-17T13:55:27Z</dcterms:created>
  <dcterms:modified xsi:type="dcterms:W3CDTF">2017-03-15T12:52:02Z</dcterms:modified>
</cp:coreProperties>
</file>