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8"/>
  </p:notesMasterIdLst>
  <p:sldIdLst>
    <p:sldId id="382" r:id="rId2"/>
    <p:sldId id="328" r:id="rId3"/>
    <p:sldId id="337" r:id="rId4"/>
    <p:sldId id="299" r:id="rId5"/>
    <p:sldId id="385" r:id="rId6"/>
    <p:sldId id="386" r:id="rId7"/>
    <p:sldId id="390" r:id="rId8"/>
    <p:sldId id="407" r:id="rId9"/>
    <p:sldId id="404" r:id="rId10"/>
    <p:sldId id="391" r:id="rId11"/>
    <p:sldId id="383" r:id="rId12"/>
    <p:sldId id="405" r:id="rId13"/>
    <p:sldId id="393" r:id="rId14"/>
    <p:sldId id="384" r:id="rId15"/>
    <p:sldId id="396" r:id="rId16"/>
    <p:sldId id="340" r:id="rId17"/>
    <p:sldId id="341" r:id="rId18"/>
    <p:sldId id="399" r:id="rId19"/>
    <p:sldId id="400" r:id="rId20"/>
    <p:sldId id="402" r:id="rId21"/>
    <p:sldId id="367" r:id="rId22"/>
    <p:sldId id="406" r:id="rId23"/>
    <p:sldId id="394" r:id="rId24"/>
    <p:sldId id="376" r:id="rId25"/>
    <p:sldId id="334" r:id="rId26"/>
    <p:sldId id="319" r:id="rId27"/>
  </p:sldIdLst>
  <p:sldSz cx="9144000" cy="6858000" type="screen4x3"/>
  <p:notesSz cx="6858000" cy="99456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600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89" autoAdjust="0"/>
  </p:normalViewPr>
  <p:slideViewPr>
    <p:cSldViewPr>
      <p:cViewPr varScale="1">
        <p:scale>
          <a:sx n="86" d="100"/>
          <a:sy n="86" d="100"/>
        </p:scale>
        <p:origin x="154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1" cy="497285"/>
          </a:xfrm>
          <a:prstGeom prst="rect">
            <a:avLst/>
          </a:prstGeom>
        </p:spPr>
        <p:txBody>
          <a:bodyPr vert="horz" lIns="92917" tIns="46458" rIns="92917" bIns="4645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2" y="0"/>
            <a:ext cx="2971801" cy="497285"/>
          </a:xfrm>
          <a:prstGeom prst="rect">
            <a:avLst/>
          </a:prstGeom>
        </p:spPr>
        <p:txBody>
          <a:bodyPr vert="horz" lIns="92917" tIns="46458" rIns="92917" bIns="4645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2B4CFA9-E4E1-4F2E-BC5D-D50E3300BD86}" type="datetimeFigureOut">
              <a:rPr lang="ru-RU"/>
              <a:pPr>
                <a:defRPr/>
              </a:pPr>
              <a:t>07.02.2017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17" tIns="46458" rIns="92917" bIns="46458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24204"/>
            <a:ext cx="5486400" cy="4475559"/>
          </a:xfrm>
          <a:prstGeom prst="rect">
            <a:avLst/>
          </a:prstGeom>
        </p:spPr>
        <p:txBody>
          <a:bodyPr vert="horz" lIns="92917" tIns="46458" rIns="92917" bIns="46458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6677"/>
            <a:ext cx="2971801" cy="497285"/>
          </a:xfrm>
          <a:prstGeom prst="rect">
            <a:avLst/>
          </a:prstGeom>
        </p:spPr>
        <p:txBody>
          <a:bodyPr vert="horz" lIns="92917" tIns="46458" rIns="92917" bIns="4645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2" y="9446677"/>
            <a:ext cx="2971801" cy="497285"/>
          </a:xfrm>
          <a:prstGeom prst="rect">
            <a:avLst/>
          </a:prstGeom>
        </p:spPr>
        <p:txBody>
          <a:bodyPr vert="horz" lIns="92917" tIns="46458" rIns="92917" bIns="4645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DE3BE9A-FC8C-4A74-A0AE-0980327DCA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3529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931863" y="96838"/>
            <a:ext cx="7678737" cy="599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9461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5A99F76-605C-49F3-AE28-A03F630100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E39B5-67FB-4A95-8603-66F2CD560296}" type="datetimeFigureOut">
              <a:rPr lang="ru-RU" smtClean="0"/>
              <a:pPr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88BE4-996C-4F15-98A7-775DC5EB0B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1412776"/>
            <a:ext cx="6904856" cy="4320480"/>
          </a:xfrm>
        </p:spPr>
        <p:txBody>
          <a:bodyPr>
            <a:noAutofit/>
          </a:bodyPr>
          <a:lstStyle/>
          <a:p>
            <a:r>
              <a:rPr lang="ru-RU" sz="4000" b="1" i="1" dirty="0" smtClean="0">
                <a:solidFill>
                  <a:srgbClr val="6600CC"/>
                </a:solidFill>
                <a:latin typeface="Times New Roman" pitchFamily="18" charset="0"/>
              </a:rPr>
              <a:t> </a:t>
            </a:r>
            <a:r>
              <a:rPr lang="ru-RU" sz="4000" b="1" i="1" dirty="0" smtClean="0">
                <a:latin typeface="Times New Roman" pitchFamily="18" charset="0"/>
              </a:rPr>
              <a:t/>
            </a:r>
            <a:br>
              <a:rPr lang="ru-RU" sz="4000" b="1" i="1" dirty="0" smtClean="0">
                <a:latin typeface="Times New Roman" pitchFamily="18" charset="0"/>
              </a:rPr>
            </a:br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</a:rPr>
              <a:t>«Современный урок</a:t>
            </a:r>
            <a:b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</a:rPr>
              <a:t> как основа эффективного и качественного образования»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636588" y="908050"/>
            <a:ext cx="8507412" cy="3441700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</a:rPr>
              <a:t>В настоящее время, к сожалению, большая часть педагогов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</a:rPr>
              <a:t>не стремится </a:t>
            </a:r>
            <a:r>
              <a:rPr lang="ru-RU" sz="2800" dirty="0" smtClean="0">
                <a:latin typeface="Times New Roman" pitchFamily="18" charset="0"/>
              </a:rPr>
              <a:t>к изменению стиля преподавания: «нет времени и сил самому постигать что-либо новое, да и нет в этом смысла. Традиционный урок – как родной человек, в нем все близко и понятно: пусть не всегда удовлетворяет современным требованиям, но зато на уроке – все знакомо, привычно, понятно – традиционно.»</a:t>
            </a:r>
            <a:br>
              <a:rPr lang="ru-RU" sz="2800" dirty="0" smtClean="0">
                <a:latin typeface="Times New Roman" pitchFamily="18" charset="0"/>
              </a:rPr>
            </a:br>
            <a:endParaRPr lang="ru-RU" sz="2800" dirty="0" smtClean="0">
              <a:latin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914400" y="4221089"/>
            <a:ext cx="7618040" cy="1584176"/>
          </a:xfrm>
        </p:spPr>
        <p:txBody>
          <a:bodyPr>
            <a:normAutofit/>
          </a:bodyPr>
          <a:lstStyle/>
          <a:p>
            <a:pPr algn="ctr">
              <a:buFont typeface="Arial" pitchFamily="34" charset="0"/>
              <a:buNone/>
            </a:pPr>
            <a:r>
              <a:rPr lang="ru-RU" sz="4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Так может и не стоит ничего менять?</a:t>
            </a:r>
            <a:endParaRPr lang="ru-RU" sz="4000" b="1" i="1" dirty="0" smtClean="0">
              <a:solidFill>
                <a:srgbClr val="C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661275" cy="4114800"/>
          </a:xfrm>
        </p:spPr>
        <p:txBody>
          <a:bodyPr/>
          <a:lstStyle/>
          <a:p>
            <a:pPr algn="r">
              <a:buFont typeface="Wingdings" pitchFamily="2" charset="2"/>
              <a:buNone/>
            </a:pPr>
            <a:r>
              <a:rPr lang="ru-RU" sz="36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Очень умный человек учится на ошибках других, </a:t>
            </a:r>
          </a:p>
          <a:p>
            <a:pPr algn="r">
              <a:buFont typeface="Wingdings" pitchFamily="2" charset="2"/>
              <a:buNone/>
            </a:pPr>
            <a:r>
              <a:rPr lang="ru-RU" sz="36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просто умный – на своих, </a:t>
            </a:r>
          </a:p>
          <a:p>
            <a:pPr algn="r">
              <a:buFont typeface="Wingdings" pitchFamily="2" charset="2"/>
              <a:buNone/>
            </a:pPr>
            <a:r>
              <a:rPr lang="ru-RU" sz="36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дурак не учится ни на чьих.</a:t>
            </a:r>
          </a:p>
          <a:p>
            <a:pPr algn="r">
              <a:buFont typeface="Wingdings" pitchFamily="2" charset="2"/>
              <a:buNone/>
            </a:pPr>
            <a:endParaRPr lang="ru-RU" sz="36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buFont typeface="Wingdings" pitchFamily="2" charset="2"/>
              <a:buNone/>
            </a:pPr>
            <a:r>
              <a:rPr lang="ru-RU" sz="3600" b="1" dirty="0">
                <a:solidFill>
                  <a:srgbClr val="A50021"/>
                </a:solidFill>
                <a:latin typeface="Monotype Corsiva" pitchFamily="66" charset="0"/>
              </a:rPr>
              <a:t>Народная мудрость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A50021"/>
                </a:solidFill>
                <a:latin typeface="Monotype Corsiva" pitchFamily="66" charset="0"/>
              </a:rPr>
              <a:t>Что главное в уроке?</a:t>
            </a:r>
            <a:r>
              <a:rPr lang="ru-RU" dirty="0"/>
              <a:t>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24744"/>
            <a:ext cx="8229600" cy="5428456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/>
              <a:t>        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Каждый учитель имеет на этот счет свое, совершенно твердое мнение. Для одних успех обеспечивается эффектным началом, буквально захватывающим учеников сразу с появлением учителя. Для других, наоборот, гораздо важнее подведение итогов, обсуждение достигнутого. Для третьих – объяснение, для четвертых – опрос и т.д. Времена, когда учителя заставляли придерживаться жестких и однозначных требований по организации урока миновали.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4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Время </a:t>
            </a:r>
            <a:r>
              <a:rPr lang="ru-RU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«готовых» уроков постепенно отходит.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 smtClean="0">
                <a:solidFill>
                  <a:srgbClr val="7030A0"/>
                </a:solidFill>
              </a:rPr>
              <a:t>Ассоциации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  <a:endParaRPr lang="ru-RU" dirty="0">
              <a:solidFill>
                <a:srgbClr val="7030A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4010034"/>
              </p:ext>
            </p:extLst>
          </p:nvPr>
        </p:nvGraphicFramePr>
        <p:xfrm>
          <a:off x="457200" y="1268760"/>
          <a:ext cx="8186765" cy="36537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658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3334428277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1001280793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57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689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Компетентность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                             Критичность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Креативность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Культура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811">
                <a:tc gridSpan="2"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811">
                <a:tc gridSpan="2"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811">
                <a:tc gridSpan="2"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811">
                <a:tc gridSpan="2"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811">
                <a:tc gridSpan="2"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2811">
                <a:tc gridSpan="2"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sz="3200" b="1" dirty="0">
                <a:solidFill>
                  <a:srgbClr val="A50021"/>
                </a:solidFill>
                <a:latin typeface="Monotype Corsiva" pitchFamily="66" charset="0"/>
              </a:rPr>
              <a:t>Критерии эффективности </a:t>
            </a:r>
            <a:br>
              <a:rPr lang="ru-RU" sz="3200" b="1" dirty="0">
                <a:solidFill>
                  <a:srgbClr val="A50021"/>
                </a:solidFill>
                <a:latin typeface="Monotype Corsiva" pitchFamily="66" charset="0"/>
              </a:rPr>
            </a:br>
            <a:r>
              <a:rPr lang="ru-RU" sz="3200" b="1" dirty="0">
                <a:solidFill>
                  <a:srgbClr val="A50021"/>
                </a:solidFill>
                <a:latin typeface="Monotype Corsiva" pitchFamily="66" charset="0"/>
              </a:rPr>
              <a:t>современного урока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2296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через открытие</a:t>
            </a:r>
          </a:p>
          <a:p>
            <a:pPr>
              <a:lnSpc>
                <a:spcPct val="80000"/>
              </a:lnSpc>
            </a:pPr>
            <a:r>
              <a:rPr lang="ru-RU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Самоопределение обучаемого к выполнению той или иной образовательной деятельности.</a:t>
            </a:r>
          </a:p>
          <a:p>
            <a:pPr>
              <a:lnSpc>
                <a:spcPct val="80000"/>
              </a:lnSpc>
            </a:pPr>
            <a:r>
              <a:rPr lang="ru-RU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дискуссий, характеризующихся различными  точками зрения по изучаемым вопросам, сопоставлением их, поиском за счет обсуждения истинной точки зрения.</a:t>
            </a:r>
          </a:p>
          <a:p>
            <a:pPr>
              <a:lnSpc>
                <a:spcPct val="80000"/>
              </a:lnSpc>
            </a:pPr>
            <a:r>
              <a:rPr lang="ru-RU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личности</a:t>
            </a:r>
          </a:p>
          <a:p>
            <a:pPr>
              <a:lnSpc>
                <a:spcPct val="80000"/>
              </a:lnSpc>
            </a:pPr>
            <a:r>
              <a:rPr lang="ru-RU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ученика проектировать предстоящую деятельность, быть ее субъектом</a:t>
            </a:r>
          </a:p>
          <a:p>
            <a:pPr>
              <a:lnSpc>
                <a:spcPct val="80000"/>
              </a:lnSpc>
            </a:pPr>
            <a:r>
              <a:rPr lang="ru-RU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Демократичность, открытость </a:t>
            </a:r>
          </a:p>
          <a:p>
            <a:pPr>
              <a:lnSpc>
                <a:spcPct val="80000"/>
              </a:lnSpc>
            </a:pPr>
            <a:r>
              <a:rPr lang="ru-RU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Осознание учеником деятельности: того как, каким способом получен результат, какие при этом встречались затруднения, как они были устранены, и что чувствовал  ученик при этом.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4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sz="3600" b="1">
                <a:solidFill>
                  <a:srgbClr val="A50021"/>
                </a:solidFill>
                <a:latin typeface="Monotype Corsiva" pitchFamily="66" charset="0"/>
              </a:rPr>
              <a:t>Так что же для  нас современный урок?</a:t>
            </a:r>
            <a:r>
              <a:rPr lang="ru-RU"/>
              <a:t>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800" b="1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Современный урок</a:t>
            </a:r>
            <a:r>
              <a:rPr lang="ru-RU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- это такой урок, на котором ученик из пассивного слушателя превращается в активного участника процесса. Для этого нужна постоянная работа учителя, который находится в поиске нового и достаточная материальная база для проведения и организации практической деятельности.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/>
          </p:cNvSpPr>
          <p:nvPr>
            <p:ph type="title"/>
          </p:nvPr>
        </p:nvSpPr>
        <p:spPr>
          <a:xfrm>
            <a:off x="539750" y="1158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</a:rPr>
              <a:t>Требования, предъявляемые к современному уроку</a:t>
            </a:r>
          </a:p>
        </p:txBody>
      </p:sp>
      <p:sp>
        <p:nvSpPr>
          <p:cNvPr id="134147" name="Rectangle 3"/>
          <p:cNvSpPr>
            <a:spLocks noGrp="1"/>
          </p:cNvSpPr>
          <p:nvPr>
            <p:ph idx="1"/>
          </p:nvPr>
        </p:nvSpPr>
        <p:spPr>
          <a:xfrm>
            <a:off x="250825" y="1341438"/>
            <a:ext cx="8893175" cy="5516562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ru-RU" sz="2400" dirty="0" smtClean="0">
                <a:solidFill>
                  <a:srgbClr val="6600CC"/>
                </a:solidFill>
                <a:latin typeface="Times New Roman" pitchFamily="18" charset="0"/>
              </a:rPr>
              <a:t>урок должен являться логической единицей темы, иметь свою строгую, единую внутреннюю логику, определяемую дидактическими целями и содержанием.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</a:rPr>
              <a:t>нацелен на конкретные результаты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 должен иметь рациональную структуру и темп. 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 dirty="0" smtClean="0">
                <a:solidFill>
                  <a:srgbClr val="6600CC"/>
                </a:solidFill>
                <a:latin typeface="Times New Roman" pitchFamily="18" charset="0"/>
              </a:rPr>
              <a:t>изложение материала на уроке должно быть вариативным по своей структуре.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</a:rPr>
              <a:t>должен предусматривать задания, предполагающие применение новых знаний на практике в изменённой ситуации по сравнению с изученной </a:t>
            </a:r>
            <a:r>
              <a:rPr lang="ru-RU" sz="2400" dirty="0" smtClean="0">
                <a:solidFill>
                  <a:srgbClr val="6600CC"/>
                </a:solidFill>
                <a:latin typeface="Times New Roman" pitchFamily="18" charset="0"/>
              </a:rPr>
              <a:t>.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большая часть знаний должна быть получена в процессе самостоятельного поиска путём решения поисковых задач.</a:t>
            </a:r>
          </a:p>
          <a:p>
            <a:pPr marL="609600" indent="-609600">
              <a:lnSpc>
                <a:spcPct val="80000"/>
              </a:lnSpc>
            </a:pPr>
            <a:endParaRPr lang="ru-RU" sz="1800" dirty="0" smtClean="0"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</a:pPr>
            <a:endParaRPr lang="ru-RU" sz="800" dirty="0" smtClean="0"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</a:pPr>
            <a:endParaRPr lang="ru-RU" sz="1000" dirty="0" smtClean="0">
              <a:latin typeface="Arial" pitchFamily="34" charset="0"/>
            </a:endParaRPr>
          </a:p>
          <a:p>
            <a:pPr marL="609600" indent="-609600">
              <a:lnSpc>
                <a:spcPct val="80000"/>
              </a:lnSpc>
            </a:pPr>
            <a:endParaRPr lang="ru-RU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</a:rPr>
              <a:t>Требования, предъявляемые                                к современному уроку</a:t>
            </a:r>
          </a:p>
        </p:txBody>
      </p:sp>
      <p:sp>
        <p:nvSpPr>
          <p:cNvPr id="135171" name="Rectangle 3"/>
          <p:cNvSpPr>
            <a:spLocks noGrp="1"/>
          </p:cNvSpPr>
          <p:nvPr>
            <p:ph idx="1"/>
          </p:nvPr>
        </p:nvSpPr>
        <p:spPr>
          <a:xfrm>
            <a:off x="250825" y="1284288"/>
            <a:ext cx="8713788" cy="5573712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</a:pPr>
            <a:r>
              <a:rPr lang="ru-RU" sz="2400" dirty="0" smtClean="0">
                <a:solidFill>
                  <a:srgbClr val="6600CC"/>
                </a:solidFill>
                <a:latin typeface="Times New Roman" pitchFamily="18" charset="0"/>
              </a:rPr>
              <a:t>эффективность современного урока предполагает и применение современных технологий и ИКТ 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должны  применяться многообразные формы, методы и средства. 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 dirty="0" smtClean="0">
                <a:solidFill>
                  <a:srgbClr val="6600CC"/>
                </a:solidFill>
                <a:latin typeface="Times New Roman" pitchFamily="18" charset="0"/>
              </a:rPr>
              <a:t>урок должен служить не только обучению, но и воспитанию учащихся</a:t>
            </a:r>
            <a:r>
              <a:rPr lang="ru-RU" sz="2400" dirty="0" smtClean="0">
                <a:latin typeface="Times New Roman" pitchFamily="18" charset="0"/>
              </a:rPr>
              <a:t>. </a:t>
            </a:r>
            <a:r>
              <a:rPr lang="ru-RU" sz="2400" dirty="0" smtClean="0">
                <a:solidFill>
                  <a:srgbClr val="6600CC"/>
                </a:solidFill>
                <a:latin typeface="Times New Roman" pitchFamily="18" charset="0"/>
              </a:rPr>
              <a:t>обеспечивается корректный дифференцированный подход к учащимся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педагог способствует становлению и развитию учебно-познавательной деятельности учащихся и эффективно ею управляет;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 dirty="0" smtClean="0">
                <a:solidFill>
                  <a:srgbClr val="6600CC"/>
                </a:solidFill>
                <a:latin typeface="Times New Roman" pitchFamily="18" charset="0"/>
              </a:rPr>
              <a:t>Современный урок – одна из важнейших проблем не только педагогики, но и гигиены. Речь идёт о рациональной организации учебного занятия.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для проведения урока необходима благоприятная обстановка</a:t>
            </a:r>
          </a:p>
          <a:p>
            <a:pPr marL="609600" indent="-609600">
              <a:lnSpc>
                <a:spcPct val="80000"/>
              </a:lnSpc>
            </a:pPr>
            <a:r>
              <a:rPr lang="ru-RU" sz="2400" dirty="0" smtClean="0">
                <a:solidFill>
                  <a:srgbClr val="6600CC"/>
                </a:solidFill>
                <a:latin typeface="Times New Roman" pitchFamily="18" charset="0"/>
                <a:hlinkClick r:id="rId2" action="ppaction://hlinksldjump"/>
              </a:rPr>
              <a:t>педагог проводит рефлексию урока и его самоанализ</a:t>
            </a:r>
            <a:endParaRPr lang="ru-RU" sz="2400" dirty="0" smtClean="0">
              <a:solidFill>
                <a:srgbClr val="6600CC"/>
              </a:solidFill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</a:rPr>
              <a:t>урок проводится по плану, который является творческим документом учителя</a:t>
            </a:r>
          </a:p>
          <a:p>
            <a:pPr marL="609600" indent="-609600">
              <a:lnSpc>
                <a:spcPct val="80000"/>
              </a:lnSpc>
              <a:buFont typeface="Arial" pitchFamily="34" charset="0"/>
              <a:buNone/>
            </a:pPr>
            <a:endParaRPr lang="ru-RU" sz="2000" dirty="0" smtClean="0"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</a:pPr>
            <a:endParaRPr lang="ru-RU" sz="20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323850" y="158750"/>
            <a:ext cx="8081963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1400" b="1">
                <a:cs typeface="Times New Roman" pitchFamily="18" charset="0"/>
              </a:rPr>
              <a:t>Технологическая карта урока</a:t>
            </a:r>
            <a:endParaRPr lang="ru-RU" sz="1400"/>
          </a:p>
          <a:p>
            <a:pPr eaLnBrk="0" hangingPunct="0"/>
            <a:r>
              <a:rPr lang="ru-RU" sz="1400">
                <a:cs typeface="Times New Roman" pitchFamily="18" charset="0"/>
              </a:rPr>
              <a:t>Тема урока _______________________________________________________________________</a:t>
            </a:r>
            <a:endParaRPr lang="ru-RU" sz="1400"/>
          </a:p>
          <a:p>
            <a:pPr eaLnBrk="0" hangingPunct="0"/>
            <a:endParaRPr lang="ru-RU" sz="1200"/>
          </a:p>
        </p:txBody>
      </p:sp>
      <p:graphicFrame>
        <p:nvGraphicFramePr>
          <p:cNvPr id="27702" name="Group 54"/>
          <p:cNvGraphicFramePr>
            <a:graphicFrameLocks noGrp="1"/>
          </p:cNvGraphicFramePr>
          <p:nvPr/>
        </p:nvGraphicFramePr>
        <p:xfrm>
          <a:off x="250825" y="981075"/>
          <a:ext cx="8748713" cy="1859280"/>
        </p:xfrm>
        <a:graphic>
          <a:graphicData uri="http://schemas.openxmlformats.org/drawingml/2006/table">
            <a:tbl>
              <a:tblPr/>
              <a:tblGrid>
                <a:gridCol w="437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3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42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Цели для ученика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Цели для учителя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Образовательные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Развивающие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Воспитательные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Тип урока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 урока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Опорные понятия, термины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Новые понятия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Формы контроля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Домашнее задание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7821" name="Group 173"/>
          <p:cNvGraphicFramePr>
            <a:graphicFrameLocks noGrp="1"/>
          </p:cNvGraphicFramePr>
          <p:nvPr/>
        </p:nvGraphicFramePr>
        <p:xfrm>
          <a:off x="323850" y="3500438"/>
          <a:ext cx="8691563" cy="1767840"/>
        </p:xfrm>
        <a:graphic>
          <a:graphicData uri="http://schemas.openxmlformats.org/drawingml/2006/table">
            <a:tbl>
              <a:tblPr/>
              <a:tblGrid>
                <a:gridCol w="719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9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93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636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 урока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 учителя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 ученика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Используемые методы, приемы, формы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Формируемые УУД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 взаимодействия (сотрудничества)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395288" y="908050"/>
            <a:ext cx="365442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000" b="1">
                <a:cs typeface="Times New Roman" pitchFamily="18" charset="0"/>
              </a:rPr>
              <a:t>Предмет:</a:t>
            </a:r>
            <a:endParaRPr lang="ru-RU" sz="2000"/>
          </a:p>
          <a:p>
            <a:pPr eaLnBrk="0" hangingPunct="0"/>
            <a:r>
              <a:rPr lang="ru-RU" sz="2000" b="1">
                <a:cs typeface="Times New Roman" pitchFamily="18" charset="0"/>
              </a:rPr>
              <a:t>Тема урока</a:t>
            </a:r>
            <a:r>
              <a:rPr lang="ru-RU" sz="2000">
                <a:cs typeface="Times New Roman" pitchFamily="18" charset="0"/>
              </a:rPr>
              <a:t>: </a:t>
            </a:r>
            <a:endParaRPr lang="ru-RU" sz="2000"/>
          </a:p>
          <a:p>
            <a:pPr eaLnBrk="0" hangingPunct="0"/>
            <a:r>
              <a:rPr lang="ru-RU" sz="2000" b="1">
                <a:cs typeface="Times New Roman" pitchFamily="18" charset="0"/>
              </a:rPr>
              <a:t>Тип урока</a:t>
            </a:r>
            <a:r>
              <a:rPr lang="ru-RU" sz="2000">
                <a:cs typeface="Times New Roman" pitchFamily="18" charset="0"/>
              </a:rPr>
              <a:t>:</a:t>
            </a:r>
            <a:endParaRPr lang="ru-RU" sz="2000"/>
          </a:p>
          <a:p>
            <a:pPr eaLnBrk="0" hangingPunct="0"/>
            <a:r>
              <a:rPr lang="ru-RU" sz="2000" b="1">
                <a:cs typeface="Times New Roman" pitchFamily="18" charset="0"/>
              </a:rPr>
              <a:t>Представление о результатах</a:t>
            </a:r>
            <a:r>
              <a:rPr lang="ru-RU" sz="2000">
                <a:cs typeface="Times New Roman" pitchFamily="18" charset="0"/>
              </a:rPr>
              <a:t>:</a:t>
            </a:r>
            <a:endParaRPr lang="ru-RU" sz="2000"/>
          </a:p>
          <a:p>
            <a:pPr eaLnBrk="0" hangingPunct="0"/>
            <a:r>
              <a:rPr lang="ru-RU" sz="2000" i="1">
                <a:cs typeface="Times New Roman" pitchFamily="18" charset="0"/>
              </a:rPr>
              <a:t>- личностные:</a:t>
            </a:r>
            <a:endParaRPr lang="ru-RU" sz="2000"/>
          </a:p>
          <a:p>
            <a:pPr eaLnBrk="0" hangingPunct="0"/>
            <a:r>
              <a:rPr lang="ru-RU" sz="2000" i="1">
                <a:cs typeface="Times New Roman" pitchFamily="18" charset="0"/>
              </a:rPr>
              <a:t>- метапредметные:</a:t>
            </a:r>
            <a:endParaRPr lang="ru-RU" sz="2000"/>
          </a:p>
          <a:p>
            <a:pPr eaLnBrk="0" hangingPunct="0"/>
            <a:r>
              <a:rPr lang="ru-RU" sz="2000" i="1">
                <a:cs typeface="Times New Roman" pitchFamily="18" charset="0"/>
              </a:rPr>
              <a:t>- предметные:</a:t>
            </a:r>
            <a:endParaRPr lang="ru-RU" sz="2000"/>
          </a:p>
          <a:p>
            <a:pPr eaLnBrk="0" hangingPunct="0"/>
            <a:r>
              <a:rPr lang="ru-RU" sz="2000" b="1">
                <a:cs typeface="Times New Roman" pitchFamily="18" charset="0"/>
              </a:rPr>
              <a:t>Цель урока</a:t>
            </a:r>
            <a:r>
              <a:rPr lang="ru-RU" sz="2000">
                <a:cs typeface="Times New Roman" pitchFamily="18" charset="0"/>
              </a:rPr>
              <a:t>:</a:t>
            </a:r>
            <a:endParaRPr lang="ru-RU" sz="2000"/>
          </a:p>
          <a:p>
            <a:pPr eaLnBrk="0" hangingPunct="0"/>
            <a:r>
              <a:rPr lang="ru-RU" sz="2000" b="1">
                <a:cs typeface="Times New Roman" pitchFamily="18" charset="0"/>
              </a:rPr>
              <a:t>Технология:</a:t>
            </a:r>
            <a:endParaRPr lang="ru-RU" sz="2000"/>
          </a:p>
          <a:p>
            <a:pPr eaLnBrk="0" hangingPunct="0"/>
            <a:endParaRPr lang="ru-RU" sz="2000"/>
          </a:p>
        </p:txBody>
      </p:sp>
      <p:graphicFrame>
        <p:nvGraphicFramePr>
          <p:cNvPr id="28757" name="Group 85"/>
          <p:cNvGraphicFramePr>
            <a:graphicFrameLocks noGrp="1"/>
          </p:cNvGraphicFramePr>
          <p:nvPr/>
        </p:nvGraphicFramePr>
        <p:xfrm>
          <a:off x="395288" y="4149725"/>
          <a:ext cx="8424862" cy="1431290"/>
        </p:xfrm>
        <a:graphic>
          <a:graphicData uri="http://schemas.openxmlformats.org/drawingml/2006/table">
            <a:tbl>
              <a:tblPr/>
              <a:tblGrid>
                <a:gridCol w="64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5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9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65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 урока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 учителя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 учащихся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8758" name="Text Box 86"/>
          <p:cNvSpPr txBox="1">
            <a:spLocks noChangeArrowheads="1"/>
          </p:cNvSpPr>
          <p:nvPr/>
        </p:nvSpPr>
        <p:spPr bwMode="auto">
          <a:xfrm>
            <a:off x="1763713" y="260350"/>
            <a:ext cx="6048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/>
              <a:t>Технологическая карта урока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85750"/>
            <a:ext cx="8229600" cy="861542"/>
          </a:xfrm>
        </p:spPr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</a:rPr>
              <a:t>Цель</a:t>
            </a:r>
            <a:endParaRPr lang="ru-RU" i="1" dirty="0" smtClean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15715" name="Содержимое 2"/>
          <p:cNvSpPr>
            <a:spLocks noGrp="1"/>
          </p:cNvSpPr>
          <p:nvPr>
            <p:ph idx="4294967295"/>
          </p:nvPr>
        </p:nvSpPr>
        <p:spPr>
          <a:xfrm>
            <a:off x="0" y="1357313"/>
            <a:ext cx="7978775" cy="4525962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ru-RU" dirty="0" smtClean="0">
                <a:latin typeface="Arial" pitchFamily="34" charset="0"/>
              </a:rPr>
              <a:t>    </a:t>
            </a:r>
            <a:r>
              <a:rPr lang="ru-RU" dirty="0" smtClean="0">
                <a:latin typeface="Times New Roman" pitchFamily="18" charset="0"/>
              </a:rPr>
              <a:t>Знакомство с основными требованиями,   предъявляемыми к организации современного урока,  как основы эффективного  и качественного образования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400" b="1">
                <a:solidFill>
                  <a:schemeClr val="tx1"/>
                </a:solidFill>
              </a:rPr>
              <a:t>Технологическая карта урока, </a:t>
            </a:r>
            <a:br>
              <a:rPr lang="ru-RU" sz="2400" b="1">
                <a:solidFill>
                  <a:schemeClr val="tx1"/>
                </a:solidFill>
              </a:rPr>
            </a:br>
            <a:r>
              <a:rPr lang="ru-RU" sz="2400" b="1">
                <a:solidFill>
                  <a:schemeClr val="tx1"/>
                </a:solidFill>
              </a:rPr>
              <a:t>реализующего формирование УУД</a:t>
            </a:r>
            <a:br>
              <a:rPr lang="ru-RU" sz="2400" b="1">
                <a:solidFill>
                  <a:schemeClr val="tx1"/>
                </a:solidFill>
              </a:rPr>
            </a:br>
            <a:r>
              <a:rPr lang="ru-RU" sz="1400" b="1">
                <a:solidFill>
                  <a:schemeClr val="tx1"/>
                </a:solidFill>
              </a:rPr>
              <a:t>Предмет____________________________________________________________</a:t>
            </a:r>
            <a:br>
              <a:rPr lang="ru-RU" sz="1400" b="1">
                <a:solidFill>
                  <a:schemeClr val="tx1"/>
                </a:solidFill>
              </a:rPr>
            </a:br>
            <a:r>
              <a:rPr lang="ru-RU" sz="1400" b="1">
                <a:solidFill>
                  <a:schemeClr val="tx1"/>
                </a:solidFill>
              </a:rPr>
              <a:t>Класс_______________________________________________________________</a:t>
            </a:r>
            <a:br>
              <a:rPr lang="ru-RU" sz="1400" b="1">
                <a:solidFill>
                  <a:schemeClr val="tx1"/>
                </a:solidFill>
              </a:rPr>
            </a:br>
            <a:r>
              <a:rPr lang="ru-RU" sz="1400" b="1">
                <a:solidFill>
                  <a:schemeClr val="tx1"/>
                </a:solidFill>
              </a:rPr>
              <a:t>Автор УМК__________________________________________________________</a:t>
            </a:r>
            <a:br>
              <a:rPr lang="ru-RU" sz="1400" b="1">
                <a:solidFill>
                  <a:schemeClr val="tx1"/>
                </a:solidFill>
              </a:rPr>
            </a:br>
            <a:r>
              <a:rPr lang="ru-RU" sz="1400" b="1">
                <a:solidFill>
                  <a:schemeClr val="tx1"/>
                </a:solidFill>
              </a:rPr>
              <a:t>Тема урока___________________________________________________________</a:t>
            </a:r>
            <a:br>
              <a:rPr lang="ru-RU" sz="1400" b="1">
                <a:solidFill>
                  <a:schemeClr val="tx1"/>
                </a:solidFill>
              </a:rPr>
            </a:br>
            <a:r>
              <a:rPr lang="ru-RU" sz="1400" b="1">
                <a:solidFill>
                  <a:schemeClr val="tx1"/>
                </a:solidFill>
              </a:rPr>
              <a:t>Тип урока____________________________________________________________</a:t>
            </a:r>
          </a:p>
        </p:txBody>
      </p:sp>
      <p:graphicFrame>
        <p:nvGraphicFramePr>
          <p:cNvPr id="3080" name="Group 8"/>
          <p:cNvGraphicFramePr>
            <a:graphicFrameLocks noGrp="1"/>
          </p:cNvGraphicFramePr>
          <p:nvPr>
            <p:ph idx="1"/>
          </p:nvPr>
        </p:nvGraphicFramePr>
        <p:xfrm>
          <a:off x="468313" y="2133600"/>
          <a:ext cx="8229600" cy="4525964"/>
        </p:xfrm>
        <a:graphic>
          <a:graphicData uri="http://schemas.openxmlformats.org/drawingml/2006/table">
            <a:tbl>
              <a:tblPr/>
              <a:tblGrid>
                <a:gridCol w="102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7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02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71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02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7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937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Ход урока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Деятельность учителя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Деятельность учащихся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27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Познавательная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Коммуникативная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Регулятивная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9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Осуществляемые действия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Формируемые способы деятельности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Осуществляемые действия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Формируемые способы деятельности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Осуществляемые действия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Формируемые способы деятельности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0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Основные компоненты</a:t>
            </a:r>
            <a:b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современного урока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Организационный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организация группы в течение всего урока, готовность учащихся к уроку, порядок и дисциплина.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Целевой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постановка целей учения перед учащимися, как на весь урок, так и на отдельные его этапы.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Мотивационный –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определение значимости изучаемого материала как в данной теме, так и во всем курсе.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Коммуникативный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уровень общения педагога с группой.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Содержательный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подбор материала для изучения, закрепления, повторения, самостоятельной работы и т.п.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Технологический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выбор форм, методов и приемов обучения, оптимальных для данного типа урока, для данной темы, для данной группы и т.п.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0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Контрольно-оценочный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использование оценки деятельности ученика на уроке для стимулирования его активности и развития познавательного интереса.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20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Аналитический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подведение итогов урока, анализ деятельности учащихся на уроке, анализ результатов собственной деятельности по организации урока.</a:t>
            </a:r>
          </a:p>
          <a:p>
            <a:pPr>
              <a:buNone/>
            </a:pPr>
            <a:r>
              <a:rPr lang="ru-RU" sz="2000" b="1" i="1" dirty="0" smtClean="0"/>
              <a:t>     </a:t>
            </a:r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Как подготовить современный урок?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Сформулировать тему урока.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Спланировать учебный материал.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Продумать изюминку урока.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Сгруппировать отобранный учебный материал.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Спланировать контроль за деятельностью учащихся.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.Подготовить оборудование для урока.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Продумать задание на дом.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56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Анкета «Стиль преподавания»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sz="4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4525963"/>
          </a:xfrm>
        </p:spPr>
        <p:txBody>
          <a:bodyPr/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вами ладошка.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палец –это какая то позиция, по которой необходимо высказать свое мнение.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большой –для меня это важно и интересно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указательный- я получил конкретные рекомендации…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средний- мне было трудно ( не понравилось)…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безымянный –моя оценка психологической атмосферы…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мизинец- для меня было недостаточно…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36000"/>
          </a:blip>
          <a:srcRect b="-259"/>
          <a:stretch>
            <a:fillRect/>
          </a:stretch>
        </p:blipFill>
        <p:spPr bwMode="auto">
          <a:xfrm>
            <a:off x="6324838" y="4653136"/>
            <a:ext cx="2819162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4-конечная звезда 6"/>
          <p:cNvSpPr/>
          <p:nvPr/>
        </p:nvSpPr>
        <p:spPr>
          <a:xfrm>
            <a:off x="7236296" y="5013176"/>
            <a:ext cx="216024" cy="216024"/>
          </a:xfrm>
          <a:prstGeom prst="star4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>
            <a:off x="8388424" y="6237312"/>
            <a:ext cx="216024" cy="144016"/>
          </a:xfrm>
          <a:prstGeom prst="star4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948264" y="5733256"/>
            <a:ext cx="144016" cy="1440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956376" y="5517232"/>
            <a:ext cx="144016" cy="144016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>
            <a:hlinkClick r:id="" action="ppaction://noaction"/>
          </p:cNvPr>
          <p:cNvSpPr/>
          <p:nvPr/>
        </p:nvSpPr>
        <p:spPr>
          <a:xfrm>
            <a:off x="7452320" y="4509120"/>
            <a:ext cx="144016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3337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Заключение </a:t>
            </a:r>
            <a:r>
              <a:rPr lang="ru-RU" sz="4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125538"/>
            <a:ext cx="7632700" cy="5229225"/>
          </a:xfrm>
        </p:spPr>
        <p:txBody>
          <a:bodyPr rtlCol="0">
            <a:normAutofit fontScale="47500" lnSpcReduction="20000"/>
          </a:bodyPr>
          <a:lstStyle/>
          <a:p>
            <a:pPr marL="0" indent="447675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800" dirty="0" smtClean="0"/>
              <a:t>          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Любой урок – имеет огромный потенциал для решения новых задач</a:t>
            </a: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47675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 Неоспоримо одно:  он должен быть жизненным, одушевленным личностью педагога.</a:t>
            </a:r>
          </a:p>
          <a:p>
            <a:pPr marL="0" indent="24257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51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4257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1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Хоть выйди ты не в белый свет,</a:t>
            </a:r>
          </a:p>
          <a:p>
            <a:pPr marL="0" indent="24257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1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 в поле за околицей, —</a:t>
            </a:r>
          </a:p>
          <a:p>
            <a:pPr marL="0" indent="24257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1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Пока идешь за кем-то вслед,</a:t>
            </a:r>
          </a:p>
          <a:p>
            <a:pPr marL="0" indent="24257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1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Дорога не запомнится.</a:t>
            </a:r>
          </a:p>
          <a:p>
            <a:pPr marL="0" indent="24257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1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Зато, куда б ты ни попал</a:t>
            </a:r>
          </a:p>
          <a:p>
            <a:pPr marL="0" indent="24257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1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по какой распутице,</a:t>
            </a:r>
          </a:p>
          <a:p>
            <a:pPr marL="0" indent="24257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1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Дорога та, что сам искал,</a:t>
            </a:r>
          </a:p>
          <a:p>
            <a:pPr marL="0" indent="24257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1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Вовек не позабудется.</a:t>
            </a:r>
          </a:p>
          <a:p>
            <a:pPr marL="0" indent="24257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1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ru-RU" sz="51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51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Н.Рыленков</a:t>
            </a:r>
            <a:r>
              <a:rPr lang="ru-RU" sz="51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69215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благодарностью всем коллегам, идущим по нелегкой преподавательской  стезе….</a:t>
            </a:r>
          </a:p>
        </p:txBody>
      </p:sp>
      <p:pic>
        <p:nvPicPr>
          <p:cNvPr id="10342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3568" y="2420888"/>
            <a:ext cx="4953000" cy="37750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accent2">
                <a:lumMod val="75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i="1" dirty="0" smtClean="0">
                <a:solidFill>
                  <a:srgbClr val="000000"/>
                </a:solidFill>
                <a:latin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</a:rPr>
              <a:t>Задачи</a:t>
            </a:r>
            <a:b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</a:rPr>
            </a:br>
            <a:endParaRPr lang="ru-RU" sz="4000" b="1" i="1" dirty="0" smtClean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24931" name="Rectangle 3"/>
          <p:cNvSpPr>
            <a:spLocks noGrp="1"/>
          </p:cNvSpPr>
          <p:nvPr>
            <p:ph idx="1"/>
          </p:nvPr>
        </p:nvSpPr>
        <p:spPr>
          <a:xfrm>
            <a:off x="457200" y="1268413"/>
            <a:ext cx="8507413" cy="4857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dirty="0" smtClean="0">
                <a:latin typeface="Times New Roman" pitchFamily="18" charset="0"/>
              </a:rPr>
              <a:t>Осознание основных требований к организации современного урока;</a:t>
            </a:r>
          </a:p>
          <a:p>
            <a:pPr>
              <a:lnSpc>
                <a:spcPct val="90000"/>
              </a:lnSpc>
              <a:buNone/>
            </a:pPr>
            <a:endParaRPr lang="ru-RU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dirty="0" smtClean="0">
                <a:latin typeface="Times New Roman" pitchFamily="18" charset="0"/>
              </a:rPr>
              <a:t>Повышение интереса педагогов к современным технологиям;</a:t>
            </a:r>
          </a:p>
          <a:p>
            <a:pPr>
              <a:lnSpc>
                <a:spcPct val="90000"/>
              </a:lnSpc>
              <a:buNone/>
            </a:pPr>
            <a:endParaRPr lang="ru-RU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dirty="0" smtClean="0">
                <a:latin typeface="Times New Roman" pitchFamily="18" charset="0"/>
              </a:rPr>
              <a:t>Осознание необходимости повышения уровня самообразования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642910" y="1571612"/>
            <a:ext cx="770485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Урок – это зеркало общей и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6600CC"/>
                </a:solidFill>
                <a:effectLst/>
                <a:latin typeface="Times New Roman" pitchFamily="18" charset="0"/>
                <a:cs typeface="Times New Roman" pitchFamily="18" charset="0"/>
              </a:rPr>
              <a:t>едагогической культуры учителя,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мерило его интеллектуального богатства, п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6600CC"/>
                </a:solidFill>
                <a:effectLst/>
                <a:latin typeface="Times New Roman" pitchFamily="18" charset="0"/>
                <a:cs typeface="Times New Roman" pitchFamily="18" charset="0"/>
              </a:rPr>
              <a:t>оказатель его кругозора, эрудиции»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6600CC"/>
                </a:solidFill>
                <a:effectLst/>
                <a:latin typeface="Times New Roman" pitchFamily="18" charset="0"/>
                <a:cs typeface="Times New Roman" pitchFamily="18" charset="0"/>
              </a:rPr>
              <a:t>В.А. </a:t>
            </a:r>
            <a:r>
              <a:rPr lang="ru-RU" sz="32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6600CC"/>
                </a:solidFill>
                <a:effectLst/>
                <a:latin typeface="Times New Roman" pitchFamily="18" charset="0"/>
                <a:cs typeface="Times New Roman" pitchFamily="18" charset="0"/>
              </a:rPr>
              <a:t>ухомлинский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454150" y="692150"/>
            <a:ext cx="7689850" cy="58261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Характеристика </a:t>
            </a:r>
            <a:b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современного урока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781050" y="1844675"/>
            <a:ext cx="8362950" cy="417671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современном уроке нет места скуке, страху и злости от бессилия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современном уроке царит атмосфера интереса, доверия и сотрудничества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современном уроке  есть место каждому ученику, потому что современный урок-залог его успеха в будущем!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</a:rPr>
              <a:t>Современный урок</a:t>
            </a:r>
          </a:p>
        </p:txBody>
      </p:sp>
      <p:sp>
        <p:nvSpPr>
          <p:cNvPr id="11273" name="Rectangle 9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525962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ru-RU" sz="2800" dirty="0" smtClean="0">
                <a:latin typeface="Arial" pitchFamily="34" charset="0"/>
              </a:rPr>
              <a:t>    </a:t>
            </a:r>
            <a:r>
              <a:rPr lang="ru-RU" sz="2800" dirty="0" smtClean="0">
                <a:latin typeface="Times New Roman" pitchFamily="18" charset="0"/>
              </a:rPr>
              <a:t>Три постулата заложены в основании новой технологии урока.</a:t>
            </a:r>
            <a:br>
              <a:rPr lang="ru-RU" sz="2800" dirty="0" smtClean="0">
                <a:latin typeface="Times New Roman" pitchFamily="18" charset="0"/>
              </a:rPr>
            </a:b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</a:rPr>
              <a:t>Первый</a:t>
            </a:r>
            <a:r>
              <a:rPr lang="ru-RU" sz="2800" i="1" dirty="0" smtClean="0">
                <a:solidFill>
                  <a:srgbClr val="C00000"/>
                </a:solidFill>
                <a:latin typeface="Times New Roman" pitchFamily="18" charset="0"/>
              </a:rPr>
              <a:t>:</a:t>
            </a:r>
            <a:r>
              <a:rPr lang="ru-RU" sz="2800" i="1" dirty="0" smtClean="0">
                <a:latin typeface="Times New Roman" pitchFamily="18" charset="0"/>
              </a:rPr>
              <a:t> «Урок есть открытие истины, поиск и осмысление её в совместной деятельности учителя и ученика».</a:t>
            </a:r>
            <a:br>
              <a:rPr lang="ru-RU" sz="2800" i="1" dirty="0" smtClean="0">
                <a:latin typeface="Times New Roman" pitchFamily="18" charset="0"/>
              </a:rPr>
            </a:b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</a:rPr>
              <a:t>Второй:</a:t>
            </a:r>
            <a:r>
              <a:rPr lang="ru-RU" sz="2800" i="1" dirty="0" smtClean="0">
                <a:latin typeface="Times New Roman" pitchFamily="18" charset="0"/>
              </a:rPr>
              <a:t> «Урок есть часть жизни ребёнка».</a:t>
            </a:r>
            <a:br>
              <a:rPr lang="ru-RU" sz="2800" i="1" dirty="0" smtClean="0">
                <a:latin typeface="Times New Roman" pitchFamily="18" charset="0"/>
              </a:rPr>
            </a:b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</a:rPr>
              <a:t>Третий:</a:t>
            </a:r>
            <a:r>
              <a:rPr lang="ru-RU" sz="2800" i="1" dirty="0" smtClean="0">
                <a:latin typeface="Times New Roman" pitchFamily="18" charset="0"/>
              </a:rPr>
              <a:t> «Человек на уроке всегда остаётся наивысшей ценностью , выступая в роли цели и никогда не выступая в виде средства».</a:t>
            </a:r>
          </a:p>
        </p:txBody>
      </p:sp>
      <p:pic>
        <p:nvPicPr>
          <p:cNvPr id="11270" name="Рисунок 6" descr="18.jpe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599" y="5300662"/>
            <a:ext cx="1802995" cy="1368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/>
          </p:nvPr>
        </p:nvSpPr>
        <p:spPr>
          <a:xfrm>
            <a:off x="323529" y="96838"/>
            <a:ext cx="8287072" cy="599916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Традиционный урок</a:t>
            </a:r>
          </a:p>
          <a:p>
            <a:pPr fontAlgn="base"/>
            <a:endParaRPr lang="ru-RU" sz="4400" b="1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fontAlgn="base"/>
            <a:endParaRPr lang="ru-RU" sz="4400" b="1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fontAlgn="base"/>
            <a:endParaRPr lang="ru-RU" sz="4400" b="1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fontAlgn="t"/>
            <a:endParaRPr lang="ru-RU" sz="4400" dirty="0" smtClean="0"/>
          </a:p>
          <a:p>
            <a:pPr fontAlgn="base"/>
            <a:endParaRPr lang="ru-RU" sz="4400" b="1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fontAlgn="t"/>
            <a:endParaRPr lang="ru-RU" sz="4400" dirty="0" smtClean="0"/>
          </a:p>
          <a:p>
            <a:pPr algn="ctr">
              <a:buNone/>
            </a:pP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918062"/>
              </p:ext>
            </p:extLst>
          </p:nvPr>
        </p:nvGraphicFramePr>
        <p:xfrm>
          <a:off x="971600" y="1268760"/>
          <a:ext cx="6408712" cy="4057212"/>
        </p:xfrm>
        <a:graphic>
          <a:graphicData uri="http://schemas.openxmlformats.org/drawingml/2006/table">
            <a:tbl>
              <a:tblPr firstRow="1" bandRow="1">
                <a:effectLst/>
                <a:tableStyleId>{D7AC3CCA-C797-4891-BE02-D94E43425B78}</a:tableStyleId>
              </a:tblPr>
              <a:tblGrid>
                <a:gridCol w="3204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4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Плюсы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Минусы</a:t>
                      </a:r>
                      <a:endParaRPr lang="ru-RU" sz="3200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18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18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18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18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218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2186">
                <a:tc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системно-</a:t>
            </a:r>
            <a:r>
              <a:rPr lang="ru-RU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деятельностного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не разрушает «традиционную» систему деятельности, а преобразовывает ее, сохраняя все необходимое для реализации новых образовательных целей.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Принципиальным отличием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деятельностного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метода от традиционного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демонстрационно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наглядного является, то, что предложенная структура описывает деятельность не учителя, а учащихся.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531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16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328754"/>
              </p:ext>
            </p:extLst>
          </p:nvPr>
        </p:nvGraphicFramePr>
        <p:xfrm>
          <a:off x="395537" y="214313"/>
          <a:ext cx="8462714" cy="6511101"/>
        </p:xfrm>
        <a:graphic>
          <a:graphicData uri="http://schemas.openxmlformats.org/drawingml/2006/table">
            <a:tbl>
              <a:tblPr/>
              <a:tblGrid>
                <a:gridCol w="2104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4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3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4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Требования к уроку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Традиционный урок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Урок современного типа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Объявление темы урока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Учитель сообщает учащимся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Формулируют сами учащиеся 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Сообщение целей и задач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Учитель формулирует и сообщает учащимся, чему должны научиться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Формулируют сами учащиеся, определив границы знания и незнания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Планирование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Учитель сообщает учащимся, какую работу они должны выполнить, чтобы достичь цели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Планирование учащимися способов достижения намеченной цели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Практическая деятельность учащихся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Под руководством учителя учащиеся выполняют ряд практических задач (чаще применяется фронтальный метод организации деятельности)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Учащиеся осуществляют учебные действия по намеченному плану (применяется групповой, индивидуальный методы)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2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Осуществление контроля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Учитель осуществляет контроль за выполнением учащимися практической работы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Учащиеся осуществляют контроль (применяются формы самоконтроля, взаимоконтроля)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2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Осуществление коррекции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Учитель в ходе выполнения и по итогам выполненной работы учащимися осуществляет коррекцию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Учащиеся формулируют затруднения и осуществляют коррекцию самостоятельно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Оценивание учащихся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Учитель осуществляет оценивание учащихся за работу на уроке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Учащиеся дают оценку деятельности по её результатам (самооценивание, оценивание результатов деятельности товарищей)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Итог урока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Учитель выясняет у учащихся, что они запомнили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Проводится рефлексия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2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Домашнее задание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Учитель объявляет и комментирует (чаще – задание одно для всех)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Учащиеся могут выбирать задание из предложенных учителем с учётом индивидуальных возможностей</a:t>
                      </a:r>
                    </a:p>
                  </a:txBody>
                  <a:tcPr marL="55604" marR="5560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5408" name="Прямоугольник 3"/>
          <p:cNvSpPr>
            <a:spLocks noChangeArrowheads="1"/>
          </p:cNvSpPr>
          <p:nvPr/>
        </p:nvSpPr>
        <p:spPr bwMode="auto">
          <a:xfrm>
            <a:off x="0" y="714375"/>
            <a:ext cx="6429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>
                <a:latin typeface="Arial" pitchFamily="34" charset="0"/>
              </a:rPr>
              <a:t>ФГОС</a:t>
            </a:r>
            <a:r>
              <a:rPr lang="ru-RU" sz="1600">
                <a:latin typeface="Arial" pitchFamily="34" charset="0"/>
              </a:rPr>
              <a:t> </a:t>
            </a:r>
          </a:p>
        </p:txBody>
      </p:sp>
      <p:pic>
        <p:nvPicPr>
          <p:cNvPr id="1540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42938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-1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2142</TotalTime>
  <Words>1124</Words>
  <Application>Microsoft Office PowerPoint</Application>
  <PresentationFormat>Экран (4:3)</PresentationFormat>
  <Paragraphs>207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2" baseType="lpstr">
      <vt:lpstr>Arial</vt:lpstr>
      <vt:lpstr>Calibri</vt:lpstr>
      <vt:lpstr>Monotype Corsiva</vt:lpstr>
      <vt:lpstr>Times New Roman</vt:lpstr>
      <vt:lpstr>Wingdings</vt:lpstr>
      <vt:lpstr>4-10</vt:lpstr>
      <vt:lpstr>Презентация PowerPoint</vt:lpstr>
      <vt:lpstr>Цель</vt:lpstr>
      <vt:lpstr> Задачи </vt:lpstr>
      <vt:lpstr>Презентация PowerPoint</vt:lpstr>
      <vt:lpstr>Характеристика  современного урока</vt:lpstr>
      <vt:lpstr>Современный урок</vt:lpstr>
      <vt:lpstr>Презентация PowerPoint</vt:lpstr>
      <vt:lpstr>              Технология системно-деятельностного  обучения не разрушает «традиционную» систему деятельности, а преобразовывает ее, сохраняя все необходимое для реализации новых образовательных целей. Принципиальным отличием деятельностного метода от традиционного демонстрационно – наглядного является, то, что предложенная структура описывает деятельность не учителя, а учащихся. </vt:lpstr>
      <vt:lpstr>Презентация PowerPoint</vt:lpstr>
      <vt:lpstr>В настоящее время, к сожалению, большая часть педагогов не стремится к изменению стиля преподавания: «нет времени и сил самому постигать что-либо новое, да и нет в этом смысла. Традиционный урок – как родной человек, в нем все близко и понятно: пусть не всегда удовлетворяет современным требованиям, но зато на уроке – все знакомо, привычно, понятно – традиционно.» </vt:lpstr>
      <vt:lpstr>Презентация PowerPoint</vt:lpstr>
      <vt:lpstr>Что главное в уроке? </vt:lpstr>
      <vt:lpstr>Ассоциации.</vt:lpstr>
      <vt:lpstr>Критерии эффективности  современного урока</vt:lpstr>
      <vt:lpstr>Так что же для  нас современный урок? </vt:lpstr>
      <vt:lpstr>Требования, предъявляемые к современному уроку</vt:lpstr>
      <vt:lpstr>Требования, предъявляемые                                к современному уроку</vt:lpstr>
      <vt:lpstr>Презентация PowerPoint</vt:lpstr>
      <vt:lpstr>Презентация PowerPoint</vt:lpstr>
      <vt:lpstr>Технологическая карта урока,  реализующего формирование УУД Предмет____________________________________________________________ Класс_______________________________________________________________ Автор УМК__________________________________________________________ Тема урока___________________________________________________________ Тип урока____________________________________________________________</vt:lpstr>
      <vt:lpstr> Основные компоненты  современного урока </vt:lpstr>
      <vt:lpstr>Как подготовить современный урок?</vt:lpstr>
      <vt:lpstr>Анкета «Стиль преподавания»</vt:lpstr>
      <vt:lpstr>Рефлексия</vt:lpstr>
      <vt:lpstr>Заключение  </vt:lpstr>
      <vt:lpstr>С благодарностью всем коллегам, идущим по нелегкой преподавательской  стезе….</vt:lpstr>
    </vt:vector>
  </TitlesOfParts>
  <Company>Лицей №419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Харламова В.Г.</dc:creator>
  <cp:lastModifiedBy>МИЛАНА-ПК</cp:lastModifiedBy>
  <cp:revision>194</cp:revision>
  <cp:lastPrinted>2017-02-07T11:43:53Z</cp:lastPrinted>
  <dcterms:created xsi:type="dcterms:W3CDTF">2011-12-20T09:31:47Z</dcterms:created>
  <dcterms:modified xsi:type="dcterms:W3CDTF">2017-02-07T11:56:52Z</dcterms:modified>
</cp:coreProperties>
</file>